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52" r:id="rId3"/>
    <p:sldId id="353" r:id="rId4"/>
    <p:sldId id="335" r:id="rId5"/>
    <p:sldId id="337" r:id="rId6"/>
    <p:sldId id="336" r:id="rId7"/>
    <p:sldId id="340" r:id="rId8"/>
    <p:sldId id="284" r:id="rId9"/>
    <p:sldId id="261" r:id="rId10"/>
    <p:sldId id="341" r:id="rId11"/>
    <p:sldId id="285" r:id="rId12"/>
    <p:sldId id="338" r:id="rId13"/>
    <p:sldId id="347" r:id="rId14"/>
    <p:sldId id="350" r:id="rId15"/>
    <p:sldId id="339" r:id="rId16"/>
    <p:sldId id="344" r:id="rId17"/>
    <p:sldId id="346" r:id="rId18"/>
    <p:sldId id="349" r:id="rId19"/>
    <p:sldId id="357" r:id="rId20"/>
    <p:sldId id="348" r:id="rId21"/>
    <p:sldId id="343" r:id="rId22"/>
    <p:sldId id="270" r:id="rId23"/>
    <p:sldId id="342" r:id="rId24"/>
    <p:sldId id="266" r:id="rId25"/>
    <p:sldId id="258" r:id="rId26"/>
    <p:sldId id="345" r:id="rId27"/>
    <p:sldId id="354" r:id="rId28"/>
    <p:sldId id="359" r:id="rId29"/>
    <p:sldId id="356" r:id="rId30"/>
    <p:sldId id="355" r:id="rId31"/>
    <p:sldId id="286" r:id="rId32"/>
    <p:sldId id="361" r:id="rId33"/>
    <p:sldId id="362" r:id="rId34"/>
    <p:sldId id="363" r:id="rId35"/>
    <p:sldId id="295" r:id="rId36"/>
    <p:sldId id="296" r:id="rId37"/>
    <p:sldId id="302" r:id="rId38"/>
    <p:sldId id="303" r:id="rId39"/>
    <p:sldId id="351" r:id="rId40"/>
    <p:sldId id="35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BD2B6F-7302-44B5-A628-74A3763D164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DBDC66-514A-40AF-B213-B3276BF49E4B}">
      <dgm:prSet/>
      <dgm:spPr/>
      <dgm:t>
        <a:bodyPr/>
        <a:lstStyle/>
        <a:p>
          <a:r>
            <a:rPr lang="en-US"/>
            <a:t>Nature (crop failures, etc.)</a:t>
          </a:r>
        </a:p>
      </dgm:t>
    </dgm:pt>
    <dgm:pt modelId="{28C84C4C-63C4-4DF2-957E-D9ECAB00C761}" type="parTrans" cxnId="{5EA1F517-E4E5-4699-9741-B09562E350F7}">
      <dgm:prSet/>
      <dgm:spPr/>
      <dgm:t>
        <a:bodyPr/>
        <a:lstStyle/>
        <a:p>
          <a:endParaRPr lang="en-US"/>
        </a:p>
      </dgm:t>
    </dgm:pt>
    <dgm:pt modelId="{81024F95-F51F-4410-9C23-266EF443F191}" type="sibTrans" cxnId="{5EA1F517-E4E5-4699-9741-B09562E350F7}">
      <dgm:prSet/>
      <dgm:spPr/>
      <dgm:t>
        <a:bodyPr/>
        <a:lstStyle/>
        <a:p>
          <a:endParaRPr lang="en-US"/>
        </a:p>
      </dgm:t>
    </dgm:pt>
    <dgm:pt modelId="{FBB99C58-6F9F-4FCD-9466-192C7EC44D96}">
      <dgm:prSet/>
      <dgm:spPr/>
      <dgm:t>
        <a:bodyPr/>
        <a:lstStyle/>
        <a:p>
          <a:r>
            <a:rPr lang="en-US" dirty="0"/>
            <a:t>Human psychology (herd behavior)</a:t>
          </a:r>
        </a:p>
      </dgm:t>
    </dgm:pt>
    <dgm:pt modelId="{53621A1A-64A7-40B1-9158-E95ED8001782}" type="parTrans" cxnId="{425FFC30-2676-4F00-B039-C885B0D06801}">
      <dgm:prSet/>
      <dgm:spPr/>
      <dgm:t>
        <a:bodyPr/>
        <a:lstStyle/>
        <a:p>
          <a:endParaRPr lang="en-US"/>
        </a:p>
      </dgm:t>
    </dgm:pt>
    <dgm:pt modelId="{66DD09B7-E54D-40AC-AFFB-BAC6B0E9C2BD}" type="sibTrans" cxnId="{425FFC30-2676-4F00-B039-C885B0D06801}">
      <dgm:prSet/>
      <dgm:spPr/>
      <dgm:t>
        <a:bodyPr/>
        <a:lstStyle/>
        <a:p>
          <a:endParaRPr lang="en-US"/>
        </a:p>
      </dgm:t>
    </dgm:pt>
    <dgm:pt modelId="{B5DBDF89-454D-4DC2-ACA1-CEFA8C2A3302}">
      <dgm:prSet/>
      <dgm:spPr/>
      <dgm:t>
        <a:bodyPr/>
        <a:lstStyle/>
        <a:p>
          <a:r>
            <a:rPr lang="en-US" dirty="0"/>
            <a:t>Non-economic factors of human behavior (wars, political disruption of markets, etc.)</a:t>
          </a:r>
        </a:p>
      </dgm:t>
    </dgm:pt>
    <dgm:pt modelId="{4B27D243-98C6-4522-9478-9D3CFF765F4E}" type="parTrans" cxnId="{31257786-312A-41A2-BEE5-4D014FCBC450}">
      <dgm:prSet/>
      <dgm:spPr/>
      <dgm:t>
        <a:bodyPr/>
        <a:lstStyle/>
        <a:p>
          <a:endParaRPr lang="en-US"/>
        </a:p>
      </dgm:t>
    </dgm:pt>
    <dgm:pt modelId="{81130594-08CD-4421-A774-1886E19BC39C}" type="sibTrans" cxnId="{31257786-312A-41A2-BEE5-4D014FCBC450}">
      <dgm:prSet/>
      <dgm:spPr/>
      <dgm:t>
        <a:bodyPr/>
        <a:lstStyle/>
        <a:p>
          <a:endParaRPr lang="en-US"/>
        </a:p>
      </dgm:t>
    </dgm:pt>
    <dgm:pt modelId="{9F16D6E3-22F1-479B-95CA-DA6BBFE5DEBF}" type="pres">
      <dgm:prSet presAssocID="{DFBD2B6F-7302-44B5-A628-74A3763D164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28A2E17-81B6-418C-8B07-CD5BB3D03FE4}" type="pres">
      <dgm:prSet presAssocID="{BBDBDC66-514A-40AF-B213-B3276BF49E4B}" presName="hierRoot1" presStyleCnt="0"/>
      <dgm:spPr/>
    </dgm:pt>
    <dgm:pt modelId="{ED9959E3-E7E3-48B2-A78D-2E14AA7B4BFF}" type="pres">
      <dgm:prSet presAssocID="{BBDBDC66-514A-40AF-B213-B3276BF49E4B}" presName="composite" presStyleCnt="0"/>
      <dgm:spPr/>
    </dgm:pt>
    <dgm:pt modelId="{5B9DE408-34B4-455D-9DC8-F62C468E8D37}" type="pres">
      <dgm:prSet presAssocID="{BBDBDC66-514A-40AF-B213-B3276BF49E4B}" presName="background" presStyleLbl="node0" presStyleIdx="0" presStyleCnt="3"/>
      <dgm:spPr/>
    </dgm:pt>
    <dgm:pt modelId="{E7B60728-C42D-4AD3-802C-E5AB6A063728}" type="pres">
      <dgm:prSet presAssocID="{BBDBDC66-514A-40AF-B213-B3276BF49E4B}" presName="text" presStyleLbl="fgAcc0" presStyleIdx="0" presStyleCnt="3">
        <dgm:presLayoutVars>
          <dgm:chPref val="3"/>
        </dgm:presLayoutVars>
      </dgm:prSet>
      <dgm:spPr/>
    </dgm:pt>
    <dgm:pt modelId="{CF75078D-30C3-4C52-8115-D434D0E1B092}" type="pres">
      <dgm:prSet presAssocID="{BBDBDC66-514A-40AF-B213-B3276BF49E4B}" presName="hierChild2" presStyleCnt="0"/>
      <dgm:spPr/>
    </dgm:pt>
    <dgm:pt modelId="{2337A462-D96A-4FB6-8B81-3CB5A57EE121}" type="pres">
      <dgm:prSet presAssocID="{FBB99C58-6F9F-4FCD-9466-192C7EC44D96}" presName="hierRoot1" presStyleCnt="0"/>
      <dgm:spPr/>
    </dgm:pt>
    <dgm:pt modelId="{D4B5B726-7E6D-4701-B8ED-73AB1181F7E9}" type="pres">
      <dgm:prSet presAssocID="{FBB99C58-6F9F-4FCD-9466-192C7EC44D96}" presName="composite" presStyleCnt="0"/>
      <dgm:spPr/>
    </dgm:pt>
    <dgm:pt modelId="{725BC6C9-6481-465A-A199-AEC9AF218C85}" type="pres">
      <dgm:prSet presAssocID="{FBB99C58-6F9F-4FCD-9466-192C7EC44D96}" presName="background" presStyleLbl="node0" presStyleIdx="1" presStyleCnt="3"/>
      <dgm:spPr/>
    </dgm:pt>
    <dgm:pt modelId="{1E8D30C9-7575-4E98-8D88-BFB23B16BCFC}" type="pres">
      <dgm:prSet presAssocID="{FBB99C58-6F9F-4FCD-9466-192C7EC44D96}" presName="text" presStyleLbl="fgAcc0" presStyleIdx="1" presStyleCnt="3">
        <dgm:presLayoutVars>
          <dgm:chPref val="3"/>
        </dgm:presLayoutVars>
      </dgm:prSet>
      <dgm:spPr/>
    </dgm:pt>
    <dgm:pt modelId="{10C4E741-54CE-4714-A56C-6F5953152C97}" type="pres">
      <dgm:prSet presAssocID="{FBB99C58-6F9F-4FCD-9466-192C7EC44D96}" presName="hierChild2" presStyleCnt="0"/>
      <dgm:spPr/>
    </dgm:pt>
    <dgm:pt modelId="{E4690AD2-5635-4F00-B84C-5861432B0FBE}" type="pres">
      <dgm:prSet presAssocID="{B5DBDF89-454D-4DC2-ACA1-CEFA8C2A3302}" presName="hierRoot1" presStyleCnt="0"/>
      <dgm:spPr/>
    </dgm:pt>
    <dgm:pt modelId="{DE3CCFA5-311E-4B45-A1EE-0D6D7AAEC59C}" type="pres">
      <dgm:prSet presAssocID="{B5DBDF89-454D-4DC2-ACA1-CEFA8C2A3302}" presName="composite" presStyleCnt="0"/>
      <dgm:spPr/>
    </dgm:pt>
    <dgm:pt modelId="{86A26D3C-D9EA-4CD3-9333-8F0104CE16F6}" type="pres">
      <dgm:prSet presAssocID="{B5DBDF89-454D-4DC2-ACA1-CEFA8C2A3302}" presName="background" presStyleLbl="node0" presStyleIdx="2" presStyleCnt="3"/>
      <dgm:spPr/>
    </dgm:pt>
    <dgm:pt modelId="{CEBBEAB1-9D2C-4B6A-BAF8-F1D104F132AB}" type="pres">
      <dgm:prSet presAssocID="{B5DBDF89-454D-4DC2-ACA1-CEFA8C2A3302}" presName="text" presStyleLbl="fgAcc0" presStyleIdx="2" presStyleCnt="3">
        <dgm:presLayoutVars>
          <dgm:chPref val="3"/>
        </dgm:presLayoutVars>
      </dgm:prSet>
      <dgm:spPr/>
    </dgm:pt>
    <dgm:pt modelId="{24E8F634-33BF-4A57-A455-29B665C746EE}" type="pres">
      <dgm:prSet presAssocID="{B5DBDF89-454D-4DC2-ACA1-CEFA8C2A3302}" presName="hierChild2" presStyleCnt="0"/>
      <dgm:spPr/>
    </dgm:pt>
  </dgm:ptLst>
  <dgm:cxnLst>
    <dgm:cxn modelId="{5EA1F517-E4E5-4699-9741-B09562E350F7}" srcId="{DFBD2B6F-7302-44B5-A628-74A3763D1640}" destId="{BBDBDC66-514A-40AF-B213-B3276BF49E4B}" srcOrd="0" destOrd="0" parTransId="{28C84C4C-63C4-4DF2-957E-D9ECAB00C761}" sibTransId="{81024F95-F51F-4410-9C23-266EF443F191}"/>
    <dgm:cxn modelId="{425FFC30-2676-4F00-B039-C885B0D06801}" srcId="{DFBD2B6F-7302-44B5-A628-74A3763D1640}" destId="{FBB99C58-6F9F-4FCD-9466-192C7EC44D96}" srcOrd="1" destOrd="0" parTransId="{53621A1A-64A7-40B1-9158-E95ED8001782}" sibTransId="{66DD09B7-E54D-40AC-AFFB-BAC6B0E9C2BD}"/>
    <dgm:cxn modelId="{60D4A55A-53DF-4DC9-9F6C-65800752C209}" type="presOf" srcId="{BBDBDC66-514A-40AF-B213-B3276BF49E4B}" destId="{E7B60728-C42D-4AD3-802C-E5AB6A063728}" srcOrd="0" destOrd="0" presId="urn:microsoft.com/office/officeart/2005/8/layout/hierarchy1"/>
    <dgm:cxn modelId="{31257786-312A-41A2-BEE5-4D014FCBC450}" srcId="{DFBD2B6F-7302-44B5-A628-74A3763D1640}" destId="{B5DBDF89-454D-4DC2-ACA1-CEFA8C2A3302}" srcOrd="2" destOrd="0" parTransId="{4B27D243-98C6-4522-9478-9D3CFF765F4E}" sibTransId="{81130594-08CD-4421-A774-1886E19BC39C}"/>
    <dgm:cxn modelId="{F87FB5B0-AFA6-4169-8625-A2BE99A40CFB}" type="presOf" srcId="{B5DBDF89-454D-4DC2-ACA1-CEFA8C2A3302}" destId="{CEBBEAB1-9D2C-4B6A-BAF8-F1D104F132AB}" srcOrd="0" destOrd="0" presId="urn:microsoft.com/office/officeart/2005/8/layout/hierarchy1"/>
    <dgm:cxn modelId="{EA73D1BD-B62B-4F7C-8E8C-6ECD124F2F65}" type="presOf" srcId="{DFBD2B6F-7302-44B5-A628-74A3763D1640}" destId="{9F16D6E3-22F1-479B-95CA-DA6BBFE5DEBF}" srcOrd="0" destOrd="0" presId="urn:microsoft.com/office/officeart/2005/8/layout/hierarchy1"/>
    <dgm:cxn modelId="{5EE554F4-4D24-432E-87F1-EA6C171BCE76}" type="presOf" srcId="{FBB99C58-6F9F-4FCD-9466-192C7EC44D96}" destId="{1E8D30C9-7575-4E98-8D88-BFB23B16BCFC}" srcOrd="0" destOrd="0" presId="urn:microsoft.com/office/officeart/2005/8/layout/hierarchy1"/>
    <dgm:cxn modelId="{1BC4E2BB-32B7-4F5B-804A-DDD9E69B443E}" type="presParOf" srcId="{9F16D6E3-22F1-479B-95CA-DA6BBFE5DEBF}" destId="{228A2E17-81B6-418C-8B07-CD5BB3D03FE4}" srcOrd="0" destOrd="0" presId="urn:microsoft.com/office/officeart/2005/8/layout/hierarchy1"/>
    <dgm:cxn modelId="{63482854-15FF-4088-9C03-BAFF2A07105B}" type="presParOf" srcId="{228A2E17-81B6-418C-8B07-CD5BB3D03FE4}" destId="{ED9959E3-E7E3-48B2-A78D-2E14AA7B4BFF}" srcOrd="0" destOrd="0" presId="urn:microsoft.com/office/officeart/2005/8/layout/hierarchy1"/>
    <dgm:cxn modelId="{85726AAF-FC33-407E-94A2-8C0429F7A773}" type="presParOf" srcId="{ED9959E3-E7E3-48B2-A78D-2E14AA7B4BFF}" destId="{5B9DE408-34B4-455D-9DC8-F62C468E8D37}" srcOrd="0" destOrd="0" presId="urn:microsoft.com/office/officeart/2005/8/layout/hierarchy1"/>
    <dgm:cxn modelId="{0485ADB7-0283-472E-98A0-3A290FB616A2}" type="presParOf" srcId="{ED9959E3-E7E3-48B2-A78D-2E14AA7B4BFF}" destId="{E7B60728-C42D-4AD3-802C-E5AB6A063728}" srcOrd="1" destOrd="0" presId="urn:microsoft.com/office/officeart/2005/8/layout/hierarchy1"/>
    <dgm:cxn modelId="{96C87129-5062-4DD9-B82A-498EA0925B3F}" type="presParOf" srcId="{228A2E17-81B6-418C-8B07-CD5BB3D03FE4}" destId="{CF75078D-30C3-4C52-8115-D434D0E1B092}" srcOrd="1" destOrd="0" presId="urn:microsoft.com/office/officeart/2005/8/layout/hierarchy1"/>
    <dgm:cxn modelId="{754D016D-38DE-455B-8436-C6ED06B27123}" type="presParOf" srcId="{9F16D6E3-22F1-479B-95CA-DA6BBFE5DEBF}" destId="{2337A462-D96A-4FB6-8B81-3CB5A57EE121}" srcOrd="1" destOrd="0" presId="urn:microsoft.com/office/officeart/2005/8/layout/hierarchy1"/>
    <dgm:cxn modelId="{81575F37-8A0C-4D3A-AA06-DD202BA957E8}" type="presParOf" srcId="{2337A462-D96A-4FB6-8B81-3CB5A57EE121}" destId="{D4B5B726-7E6D-4701-B8ED-73AB1181F7E9}" srcOrd="0" destOrd="0" presId="urn:microsoft.com/office/officeart/2005/8/layout/hierarchy1"/>
    <dgm:cxn modelId="{5354F7BC-BF01-439B-AE99-38198CE0CE4A}" type="presParOf" srcId="{D4B5B726-7E6D-4701-B8ED-73AB1181F7E9}" destId="{725BC6C9-6481-465A-A199-AEC9AF218C85}" srcOrd="0" destOrd="0" presId="urn:microsoft.com/office/officeart/2005/8/layout/hierarchy1"/>
    <dgm:cxn modelId="{841628CC-8A25-44E8-83B9-EEEA12E360CC}" type="presParOf" srcId="{D4B5B726-7E6D-4701-B8ED-73AB1181F7E9}" destId="{1E8D30C9-7575-4E98-8D88-BFB23B16BCFC}" srcOrd="1" destOrd="0" presId="urn:microsoft.com/office/officeart/2005/8/layout/hierarchy1"/>
    <dgm:cxn modelId="{FAD38526-BD6F-49DB-A6D5-F17811526E9C}" type="presParOf" srcId="{2337A462-D96A-4FB6-8B81-3CB5A57EE121}" destId="{10C4E741-54CE-4714-A56C-6F5953152C97}" srcOrd="1" destOrd="0" presId="urn:microsoft.com/office/officeart/2005/8/layout/hierarchy1"/>
    <dgm:cxn modelId="{864EBD43-CFA8-4FD8-961F-C1C11BD2FC64}" type="presParOf" srcId="{9F16D6E3-22F1-479B-95CA-DA6BBFE5DEBF}" destId="{E4690AD2-5635-4F00-B84C-5861432B0FBE}" srcOrd="2" destOrd="0" presId="urn:microsoft.com/office/officeart/2005/8/layout/hierarchy1"/>
    <dgm:cxn modelId="{93E127A8-1EAD-4475-AC0D-CBD312FC0115}" type="presParOf" srcId="{E4690AD2-5635-4F00-B84C-5861432B0FBE}" destId="{DE3CCFA5-311E-4B45-A1EE-0D6D7AAEC59C}" srcOrd="0" destOrd="0" presId="urn:microsoft.com/office/officeart/2005/8/layout/hierarchy1"/>
    <dgm:cxn modelId="{A503C975-C5EB-4DEE-9EDC-8793CF183423}" type="presParOf" srcId="{DE3CCFA5-311E-4B45-A1EE-0D6D7AAEC59C}" destId="{86A26D3C-D9EA-4CD3-9333-8F0104CE16F6}" srcOrd="0" destOrd="0" presId="urn:microsoft.com/office/officeart/2005/8/layout/hierarchy1"/>
    <dgm:cxn modelId="{DE79C709-FBA2-4C85-8238-8E1CE0C1FF10}" type="presParOf" srcId="{DE3CCFA5-311E-4B45-A1EE-0D6D7AAEC59C}" destId="{CEBBEAB1-9D2C-4B6A-BAF8-F1D104F132AB}" srcOrd="1" destOrd="0" presId="urn:microsoft.com/office/officeart/2005/8/layout/hierarchy1"/>
    <dgm:cxn modelId="{806354AB-22AD-444F-8CC7-15A27E673F16}" type="presParOf" srcId="{E4690AD2-5635-4F00-B84C-5861432B0FBE}" destId="{24E8F634-33BF-4A57-A455-29B665C746E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DE408-34B4-455D-9DC8-F62C468E8D37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60728-C42D-4AD3-802C-E5AB6A063728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Nature (crop failures, etc.)</a:t>
          </a:r>
        </a:p>
      </dsp:txBody>
      <dsp:txXfrm>
        <a:off x="369163" y="865197"/>
        <a:ext cx="2740203" cy="1701388"/>
      </dsp:txXfrm>
    </dsp:sp>
    <dsp:sp modelId="{725BC6C9-6481-465A-A199-AEC9AF218C85}">
      <dsp:nvSpPr>
        <dsp:cNvPr id="0" name=""/>
        <dsp:cNvSpPr/>
      </dsp:nvSpPr>
      <dsp:spPr>
        <a:xfrm>
          <a:off x="3478529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D30C9-7575-4E98-8D88-BFB23B16BCFC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Human psychology (herd behavior)</a:t>
          </a:r>
        </a:p>
      </dsp:txBody>
      <dsp:txXfrm>
        <a:off x="3847692" y="865197"/>
        <a:ext cx="2740203" cy="1701388"/>
      </dsp:txXfrm>
    </dsp:sp>
    <dsp:sp modelId="{86A26D3C-D9EA-4CD3-9333-8F0104CE16F6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BEAB1-9D2C-4B6A-BAF8-F1D104F132AB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Non-economic factors of human behavior (wars, political disruption of markets, etc.)</a:t>
          </a:r>
        </a:p>
      </dsp:txBody>
      <dsp:txXfrm>
        <a:off x="7326222" y="865197"/>
        <a:ext cx="2740203" cy="1701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6744-DA8D-417D-8126-7654B44F5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771BF-89CC-4C0C-BEBD-E1B20303B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966EA-3EB1-47B2-A67D-5281BB8A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4C6FB-B85F-4481-BF93-3D62D3E2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251F1-6442-4496-894E-15DEAF8B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79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B144-1246-4DE6-BE25-AEC0C3BD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ABA21-A9B9-4F5B-914A-B7F0C1B02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3595B-1CEB-4B94-B86B-0D3A3BA25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4B2F2-762C-4D41-86F0-2E0D8BF94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95B34-BEA1-4C86-B797-B0EDA604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2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5CEAA3-9898-40F0-B400-A48B78337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23707-800F-4FD0-8F88-34C4A73B4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EE0B4-1659-455A-A7FC-3F472A2A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0CD2-D692-44D1-BC5A-88423346D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AF47A-BA4F-47B6-BC8A-0EDDE678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D158-A4DE-4E17-B36C-6746E370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9F8B0-265C-40A6-B5D8-6C599516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7EF25-BD1C-4666-BE93-F1D8A7FE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4105C-3715-42AB-9572-24EF89D3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CEC77-C706-4A5E-AD90-990282EB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4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83BA-0F78-4B8C-A513-34D20D03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1AD54-9BF3-44B0-8E38-7CB6BAE3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C5193-E3D3-41CE-B3C1-EABA0E93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6775D-B2B7-4F0D-9835-2E9913B1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3FBA0-0521-48C8-BC83-00AD2C5C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2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50A5-6C78-4CB7-BA91-09788EF6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D1759-2FD9-4AFB-B320-2F262BF32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E1A61-DBB1-4C24-B18D-6CD5F9F8B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BB0EE-B351-4B89-BB84-B0C844FF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FE503-86F7-4092-B667-6A100739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7CA1-8FC4-4F9E-9CAB-A939B167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2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505B-5BCB-4518-AD98-6CF76C14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27FEA-D595-45AC-958F-F7A157D5E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B0D3B-340F-4F1F-9FAD-58C5F5FE1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0B6BE-BFA1-4358-82C4-8C731AD52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33E94-8F36-41DC-947B-24025EBB2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46C91-5BB0-482F-8593-E9B7D1A4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703D0-261E-41A1-99CA-51CE4D00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01465-D0DF-4F74-8FD2-7CE636BD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5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161E-CCD6-4674-9524-853DF1BD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819DC6-A355-4800-A745-2DE6AF079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10166-6505-4E57-8522-260C2912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F97FF-5EA9-452F-9D06-DFCCEF76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0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573A48-3A6B-4E5D-B8B4-5CD30EE5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15964-F1D0-40C7-8F04-015C00C1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F9429-6150-4DD1-9620-D162011D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5A64-49ED-4EC0-9926-8CBD335F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635E5-788F-4B5F-98E8-64418D1F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430AD-FD84-49FD-8D36-85F5894DA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EDC3A-719B-495F-91EA-80A4D453A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D7652-97C4-4133-9B87-92D6D0081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82BA-4ACA-4571-AA4B-97C6E271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15-C9F7-4324-B9C4-7A4734B8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A1528-6656-41A0-8B2E-EB516B69D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70B0F-646D-4F26-B712-44B62C3B1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95A38-03EB-4C7D-8C74-C59BBC41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B2B8F-B2B4-4574-BC00-D8B4CCCC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7C2BA-5533-4926-9A9A-5F0C02C0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06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2DE7A-1711-4716-A6B8-3ADBFCEE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45190-C538-4C18-931F-B8BBA6ED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C61D-FACC-4246-A47F-2EDACC7B1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A47A8-09A0-4905-909C-8DEB11A5D8C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42F5A-6FB2-44F3-AF6E-6DB233A54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AE066-E935-44BE-AF05-8D630E418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336E-80F5-49C2-9A35-FF4B6FCFC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9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681431-6672-47D7-805C-1AB67067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Global Great Depression</a:t>
            </a:r>
          </a:p>
        </p:txBody>
      </p:sp>
    </p:spTree>
    <p:extLst>
      <p:ext uri="{BB962C8B-B14F-4D97-AF65-F5344CB8AC3E}">
        <p14:creationId xmlns:p14="http://schemas.microsoft.com/office/powerpoint/2010/main" val="240662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2B539-33EA-4FE5-9CE5-C4564D03C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0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B7514CB-F9B3-4036-8518-9EEBCBEC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Fordism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B828D-B062-41F7-811A-40CAFB5E6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Standardized mass production</a:t>
            </a:r>
          </a:p>
          <a:p>
            <a:r>
              <a:rPr lang="en-US" sz="1800"/>
              <a:t>Combine technology with low-skilled, repetitive labor </a:t>
            </a:r>
          </a:p>
          <a:p>
            <a:r>
              <a:rPr lang="en-US" sz="1800"/>
              <a:t>Mass production of low-cost goods warrants modern consumer economy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927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F573-ED2E-4E8E-88FA-D91C0813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 dirty="0"/>
              <a:t>Proponents and Implications of </a:t>
            </a:r>
            <a:r>
              <a:rPr lang="en-US" sz="4100" dirty="0" err="1"/>
              <a:t>Overproductionist</a:t>
            </a:r>
            <a:r>
              <a:rPr lang="en-US" sz="4100" dirty="0"/>
              <a:t> Thought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5DB11-680B-4291-AB9A-9541AD630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3" r="578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E128-0BDD-4C34-A429-D5E5DB205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Businessmen such as Ford and Edward Filene were aware of the contradiction</a:t>
            </a:r>
          </a:p>
          <a:p>
            <a:r>
              <a:rPr lang="en-US" sz="2000" dirty="0"/>
              <a:t>1920s solutions: </a:t>
            </a:r>
          </a:p>
          <a:p>
            <a:pPr lvl="1"/>
            <a:r>
              <a:rPr lang="en-US" sz="2000" dirty="0"/>
              <a:t>1) High wage regime (Ford); </a:t>
            </a:r>
          </a:p>
          <a:p>
            <a:pPr lvl="1"/>
            <a:r>
              <a:rPr lang="en-US" sz="2000" dirty="0"/>
              <a:t>2) </a:t>
            </a:r>
            <a:r>
              <a:rPr lang="en-US" sz="2000" b="1" i="1" dirty="0"/>
              <a:t>Consumer credit</a:t>
            </a:r>
          </a:p>
          <a:p>
            <a:pPr lvl="1"/>
            <a:r>
              <a:rPr lang="en-US" sz="2000" dirty="0"/>
              <a:t>3) Marketing</a:t>
            </a:r>
          </a:p>
          <a:p>
            <a:r>
              <a:rPr lang="en-US" sz="2000" dirty="0"/>
              <a:t>Requires macroeconomic (structural) solutions, and/or demand subsidizing policies</a:t>
            </a:r>
          </a:p>
        </p:txBody>
      </p:sp>
    </p:spTree>
    <p:extLst>
      <p:ext uri="{BB962C8B-B14F-4D97-AF65-F5344CB8AC3E}">
        <p14:creationId xmlns:p14="http://schemas.microsoft.com/office/powerpoint/2010/main" val="212474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E9E0-DB00-41CD-9384-3ADE4325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331" y="481264"/>
            <a:ext cx="4204207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Overproduction and Imperialism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109C1-35D4-455A-866B-378843B45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331" y="4552748"/>
            <a:ext cx="4204208" cy="18480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Pro- and anti-imperialists argued capitalism </a:t>
            </a:r>
            <a:r>
              <a:rPr lang="en-US" sz="2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must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expand to avoid deep protracted stagnation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0F4B6A51-767B-42BF-87BE-A95FC04CA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47911" y="481264"/>
            <a:ext cx="2212848" cy="1857871"/>
          </a:xfrm>
          <a:prstGeom prst="rect">
            <a:avLst/>
          </a:prstGeom>
          <a:solidFill>
            <a:srgbClr val="706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3666DEC5-DF59-4918-8F2F-0388AB0BD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351" y="3536045"/>
            <a:ext cx="2212848" cy="2857897"/>
          </a:xfrm>
          <a:prstGeom prst="rect">
            <a:avLst/>
          </a:prstGeom>
          <a:solidFill>
            <a:srgbClr val="706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9BADE533-64CB-46C1-B6CD-7DEA42EA3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9147" y="4459986"/>
            <a:ext cx="3931920" cy="0"/>
          </a:xfrm>
          <a:prstGeom prst="line">
            <a:avLst/>
          </a:prstGeom>
          <a:ln>
            <a:solidFill>
              <a:srgbClr val="C59E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2A1637B-3165-4866-A3CC-9FD5357A9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1" r="-2" b="32219"/>
          <a:stretch/>
        </p:blipFill>
        <p:spPr>
          <a:xfrm>
            <a:off x="394638" y="2503727"/>
            <a:ext cx="4466122" cy="3897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1A417-76C6-42A1-BD11-D8EE9A128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5775"/>
          <a:stretch/>
        </p:blipFill>
        <p:spPr>
          <a:xfrm>
            <a:off x="5014762" y="481264"/>
            <a:ext cx="2213811" cy="288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9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9BA9A-25FF-41ED-8F0B-0B6633DA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 dirty="0"/>
              <a:t>Monopoly Capitalism and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81913-7A50-4B95-9FA5-B3AA051A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Economics and security fused in international diplomacy</a:t>
            </a:r>
          </a:p>
          <a:p>
            <a:r>
              <a:rPr lang="en-US" sz="1800" dirty="0"/>
              <a:t>Expanding “sphere of influence” proposed as a solution to crises</a:t>
            </a:r>
          </a:p>
          <a:p>
            <a:r>
              <a:rPr lang="en-US" sz="1800" dirty="0"/>
              <a:t>Regulating or expropriating monopolistic/oligopolistic sectors also posed as a solution to crises</a:t>
            </a:r>
          </a:p>
          <a:p>
            <a:r>
              <a:rPr lang="en-US" sz="1800" dirty="0"/>
              <a:t>Problem- states did not have regulatory institutions or agencies, which we will call </a:t>
            </a:r>
            <a:r>
              <a:rPr lang="en-US" sz="1800" b="1" i="1" dirty="0"/>
              <a:t>state capacities</a:t>
            </a:r>
            <a:r>
              <a:rPr lang="en-US" sz="1800" dirty="0"/>
              <a:t> 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D07CA-5F0B-4CD3-8F0C-E356AFF2C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9" r="1159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1108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2365-F890-4A94-8DF6-56B4CE5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Capacities in the United States’ Progressive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223F6-FDE4-4C09-B91B-E0BF8DABE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Federal Trade Commission 1914</a:t>
            </a:r>
          </a:p>
          <a:p>
            <a:r>
              <a:rPr lang="en-US" dirty="0"/>
              <a:t>Income Tax 1913</a:t>
            </a:r>
          </a:p>
          <a:p>
            <a:r>
              <a:rPr lang="en-US" dirty="0"/>
              <a:t>Expanded Department of State and Commerce under the Executive Branch</a:t>
            </a:r>
          </a:p>
          <a:p>
            <a:r>
              <a:rPr lang="en-US" dirty="0"/>
              <a:t>Federal Reserve 1913</a:t>
            </a:r>
          </a:p>
        </p:txBody>
      </p:sp>
    </p:spTree>
    <p:extLst>
      <p:ext uri="{BB962C8B-B14F-4D97-AF65-F5344CB8AC3E}">
        <p14:creationId xmlns:p14="http://schemas.microsoft.com/office/powerpoint/2010/main" val="49477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C0F021-D04B-4EA2-AB06-83D6D0E7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Political Economy of the 1920s: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Search for Supranational Economic 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A88E0-3A06-4FE4-B46F-B01B75DA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73" y="307731"/>
            <a:ext cx="6526754" cy="39976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794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13AC-1F0E-4E3A-8D22-225698C0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World War:</a:t>
            </a:r>
            <a:br>
              <a:rPr lang="en-US" dirty="0"/>
            </a:br>
            <a:r>
              <a:rPr lang="en-US" dirty="0"/>
              <a:t>Disentangling Global 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89700-F819-4C6B-A7AD-4A96F4DC4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6602-AB39-48CF-9034-211D227F4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000" dirty="0"/>
              <a:t>Trade unraveled </a:t>
            </a:r>
          </a:p>
          <a:p>
            <a:r>
              <a:rPr lang="en-US" sz="2000" dirty="0"/>
              <a:t>Migration halted</a:t>
            </a:r>
          </a:p>
          <a:p>
            <a:r>
              <a:rPr lang="en-US" sz="2000" dirty="0"/>
              <a:t>The Gold Standard Collapsed</a:t>
            </a:r>
          </a:p>
          <a:p>
            <a:r>
              <a:rPr lang="en-US" sz="2000" dirty="0"/>
              <a:t>Britain financed the Allies until it ran out of money at the end of 1916, then US financed all Allies with loans</a:t>
            </a:r>
          </a:p>
          <a:p>
            <a:r>
              <a:rPr lang="en-US" sz="2000" dirty="0"/>
              <a:t>Germany and France floated bonds denominated in national currency not backed by gold</a:t>
            </a:r>
          </a:p>
          <a:p>
            <a:r>
              <a:rPr lang="en-US" sz="2000" dirty="0"/>
              <a:t>British and US GDP expanded, Britain, France, Russia contracted precipitously</a:t>
            </a:r>
          </a:p>
          <a:p>
            <a:r>
              <a:rPr lang="en-US" sz="2000" dirty="0"/>
              <a:t>Production was reoriented to military goods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3807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1584-B586-426C-B2CE-1B824C8B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The Postwar Inflation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9C76C-B431-4386-87F4-4F96AECC0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6" r="2957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92787-564E-418F-AFB5-21722B286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European and Asian states disregarded fiscal situations, pushed through ambitious postwar spending programs</a:t>
            </a:r>
          </a:p>
          <a:p>
            <a:r>
              <a:rPr lang="en-US" sz="2400" dirty="0"/>
              <a:t>Pent up consumer demand exploded</a:t>
            </a:r>
          </a:p>
          <a:p>
            <a:r>
              <a:rPr lang="en-US" sz="2400" dirty="0"/>
              <a:t>Value of </a:t>
            </a:r>
            <a:r>
              <a:rPr lang="en-US" sz="2400" i="1" dirty="0"/>
              <a:t>every</a:t>
            </a:r>
            <a:r>
              <a:rPr lang="en-US" sz="2400" dirty="0"/>
              <a:t> currency declined relative to the dollar between 1918 and 1920/21</a:t>
            </a:r>
          </a:p>
          <a:p>
            <a:r>
              <a:rPr lang="en-US" sz="2400" dirty="0"/>
              <a:t>German hyperinflation, 1921-1923, German mark devalued to one million millionth of its 1913 value</a:t>
            </a:r>
          </a:p>
        </p:txBody>
      </p:sp>
    </p:spTree>
    <p:extLst>
      <p:ext uri="{BB962C8B-B14F-4D97-AF65-F5344CB8AC3E}">
        <p14:creationId xmlns:p14="http://schemas.microsoft.com/office/powerpoint/2010/main" val="3398558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31A7-97FA-430F-A2C4-D5F4FDF2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A9156-22B6-405C-B9E5-DF504C699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re-establish monetary stability and fiscal soundness</a:t>
            </a:r>
          </a:p>
          <a:p>
            <a:r>
              <a:rPr lang="en-US" dirty="0"/>
              <a:t>Fiscal policy still intimately bound up with the search for order at the international level. Biggest budget lines were still military spending</a:t>
            </a:r>
          </a:p>
          <a:p>
            <a:r>
              <a:rPr lang="en-US" dirty="0"/>
              <a:t>Postwar strike wave and Bolshevik threat created pressure for expansive fiscal policy</a:t>
            </a:r>
          </a:p>
          <a:p>
            <a:r>
              <a:rPr lang="en-US" dirty="0"/>
              <a:t>Reparations and debt cycle </a:t>
            </a:r>
            <a:r>
              <a:rPr lang="en-US" i="1" dirty="0"/>
              <a:t>required</a:t>
            </a:r>
            <a:r>
              <a:rPr lang="en-US" dirty="0"/>
              <a:t> deflation</a:t>
            </a:r>
          </a:p>
        </p:txBody>
      </p:sp>
    </p:spTree>
    <p:extLst>
      <p:ext uri="{BB962C8B-B14F-4D97-AF65-F5344CB8AC3E}">
        <p14:creationId xmlns:p14="http://schemas.microsoft.com/office/powerpoint/2010/main" val="3559570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A2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2798F-668B-4C03-897F-546ED324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Reestablishing the Gold Standard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B1F30-2EA7-4E12-9929-F98B54DC4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6" r="1" b="332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0851E-8651-4248-9F95-8878DB12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Gold standard still viewed as the epitome of fiscal probity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Britain earliest and most committed to Gold Standard, even at the cost of tremendous fiscal austerity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Imposed on Germany in 1924</a:t>
            </a:r>
          </a:p>
          <a:p>
            <a:r>
              <a:rPr lang="en-US" sz="2000" dirty="0">
                <a:solidFill>
                  <a:srgbClr val="FFFFFF"/>
                </a:solidFill>
              </a:rPr>
              <a:t>Japan disastrously adopted Gold Standard in 1930 (!) well into the economic downturn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0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A328-E351-4EC4-ADEB-B07BA1E9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C95E-9516-487C-BF13-DC487BFA7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Economic development and national security- In the nineteenth century commodity circulation gave way to a division of labor that cut across national boundaries, which in turn fused economic development and security in a way unprecedented in any other historical epoch. </a:t>
            </a:r>
          </a:p>
          <a:p>
            <a:r>
              <a:rPr lang="en-US" dirty="0"/>
              <a:t>Centralized state- in each later-industrializing capitalist society, a stronger centralized state with more economic control was required to oversee capitalist development, and industry started on a larger basis.</a:t>
            </a:r>
          </a:p>
        </p:txBody>
      </p:sp>
    </p:spTree>
    <p:extLst>
      <p:ext uri="{BB962C8B-B14F-4D97-AF65-F5344CB8AC3E}">
        <p14:creationId xmlns:p14="http://schemas.microsoft.com/office/powerpoint/2010/main" val="68012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FA4FF-40C4-43C1-A34A-AD84742F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Washington Conference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BDE76-F44B-4840-A64D-3D8A519A0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55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C493D-EEE8-4590-A192-017C3CFBE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Established  </a:t>
            </a:r>
            <a:r>
              <a:rPr lang="en-US" sz="2000" dirty="0" err="1">
                <a:solidFill>
                  <a:srgbClr val="FFFFFF"/>
                </a:solidFill>
              </a:rPr>
              <a:t>US:Britain:Japan</a:t>
            </a:r>
            <a:r>
              <a:rPr lang="en-US" sz="2000" dirty="0">
                <a:solidFill>
                  <a:srgbClr val="FFFFFF"/>
                </a:solidFill>
              </a:rPr>
              <a:t> naval allowances at a ratio of 10:10:6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Scrapped hundreds of thousands of tons of naval fleets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Opened budgetary room for debt repayments, nominally in all states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Miscalculation: assumed greater international stability than actually existed</a:t>
            </a:r>
          </a:p>
        </p:txBody>
      </p:sp>
    </p:spTree>
    <p:extLst>
      <p:ext uri="{BB962C8B-B14F-4D97-AF65-F5344CB8AC3E}">
        <p14:creationId xmlns:p14="http://schemas.microsoft.com/office/powerpoint/2010/main" val="66866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4AA7C-4789-4B1C-84F7-D1675632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Consumer Culture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571321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1FEDE3E-B17D-48C2-9240-7B825365B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9" r="1" b="306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BA559-671E-4FF0-94E6-EC6B96595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Henry Ford and the Model 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4BF958-D36F-4252-8838-010C5DB08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Lowered price to $300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Paid workers $5 a day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Became the anchor of not just American, but world economy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 plants produced 80 percent of all the cars in the world in the 1920s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20 percent of steel, 80 percent of rubber, 75 percent of glass, 65 percent of leather went to automobile production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By 1929 one in five Americans owned a car, 60 percent purchased on credit</a:t>
            </a:r>
          </a:p>
        </p:txBody>
      </p:sp>
    </p:spTree>
    <p:extLst>
      <p:ext uri="{BB962C8B-B14F-4D97-AF65-F5344CB8AC3E}">
        <p14:creationId xmlns:p14="http://schemas.microsoft.com/office/powerpoint/2010/main" val="3264668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6933-7DEC-4BC6-ABE6-5ED761CB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Department Store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0046C-AC4A-44FD-8937-9F8F154D6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96" r="15162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750E7-BB44-46C7-9A65-E3C072962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7" r="13587" b="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81DF8C-EB79-4EE8-8B7B-1606FAF9E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5" r="15422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1898CB-C0C3-4A7B-8FF5-9C59CCD4F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564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BE08D-F0B5-4008-BACA-8C1E8A350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88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22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2C5B8-6E08-40E3-AD38-6F687F98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The Agricultural Stagnation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B6122-0D91-47C1-B262-19DB1640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Wartime agricultural productivity boom, sustained by feeding the Entente</a:t>
            </a:r>
          </a:p>
          <a:p>
            <a:r>
              <a:rPr lang="en-US" sz="2400" dirty="0"/>
              <a:t>“Beggar thy neighbor” first appeared in agriculture, each country trying to dump grain surpluses on world markets</a:t>
            </a:r>
          </a:p>
          <a:p>
            <a:r>
              <a:rPr lang="en-US" sz="2400" dirty="0"/>
              <a:t>Rural America (South and Midwest plains region) remained </a:t>
            </a:r>
            <a:r>
              <a:rPr lang="en-US" sz="2400" i="1" dirty="0"/>
              <a:t>deeply</a:t>
            </a:r>
            <a:r>
              <a:rPr lang="en-US" sz="2400" dirty="0"/>
              <a:t> impoverished through the ”roaring twenties” </a:t>
            </a:r>
          </a:p>
          <a:p>
            <a:r>
              <a:rPr lang="en-US" sz="2400" dirty="0"/>
              <a:t>This set limits on the mas consumption market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449EB-BE82-4286-8576-4A6D90AC7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" b="1621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4F2150-4FD2-4367-9970-D6D31D3E9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17" b="3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43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20A7-DED4-4CAC-ACD5-1D9B9865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The Dawes Plan, 1924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B4C7-CC44-40A0-BFA5-54DC70EE8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US sent private bankers and industrialists to negotiate the debt agreement</a:t>
            </a:r>
          </a:p>
          <a:p>
            <a:r>
              <a:rPr lang="en-US" sz="1800" dirty="0"/>
              <a:t>Effectively placed German national bank under the control of US private banks</a:t>
            </a:r>
          </a:p>
          <a:p>
            <a:r>
              <a:rPr lang="en-US" sz="1800" dirty="0"/>
              <a:t>Established escalating schedule of reparations payments</a:t>
            </a:r>
          </a:p>
          <a:p>
            <a:r>
              <a:rPr lang="en-US" sz="1800" dirty="0"/>
              <a:t>US capital flooded into Germany</a:t>
            </a:r>
          </a:p>
          <a:p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547DD-2245-405C-9964-47ED07C13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5179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276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A597-F609-4E71-B87C-E50EB8565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The Young Plan </a:t>
            </a:r>
            <a:br>
              <a:rPr lang="en-US" dirty="0"/>
            </a:br>
            <a:r>
              <a:rPr lang="en-US" dirty="0"/>
              <a:t>1929-30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2F8D-D0E5-41E5-975D-C23DB200D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German reparations payments set to escalate in 1929</a:t>
            </a:r>
          </a:p>
          <a:p>
            <a:r>
              <a:rPr lang="en-US" sz="1800" dirty="0"/>
              <a:t>US private capital worried that reparations would crowd out servicing private debt that had flooded Germany after 1924</a:t>
            </a:r>
          </a:p>
          <a:p>
            <a:r>
              <a:rPr lang="en-US" sz="1800" dirty="0"/>
              <a:t>Insisted on separate negotiations for reparations and war debt issues</a:t>
            </a:r>
          </a:p>
          <a:p>
            <a:r>
              <a:rPr lang="en-US" sz="1800" dirty="0"/>
              <a:t>Displayed in naked fashion the perverse logic of the reparations/war debt payment cycle</a:t>
            </a:r>
          </a:p>
          <a:p>
            <a:r>
              <a:rPr lang="en-US" sz="1800" dirty="0"/>
              <a:t>Washington’s intransigence over war debt pushed European powers back into balance of power diplomacy</a:t>
            </a:r>
          </a:p>
          <a:p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CD34-78DF-4BA0-A647-A8DB2FBBE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" r="-2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022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95B19D-ABFF-424B-8EFA-035C72549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E3601-7078-4FCA-8536-E953151B66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Crash and Panic, 1929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AB7C37-6FDF-42A4-84B2-22877636B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4F2D84-FFFD-45B2-9F19-3D3EB66F4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2" r="-2" b="-2"/>
          <a:stretch/>
        </p:blipFill>
        <p:spPr>
          <a:xfrm>
            <a:off x="317635" y="299363"/>
            <a:ext cx="4160452" cy="6236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DD203-90B9-43A4-AA03-4F9E08EB9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12" r="4973"/>
          <a:stretch/>
        </p:blipFill>
        <p:spPr>
          <a:xfrm>
            <a:off x="4654296" y="299363"/>
            <a:ext cx="4308687" cy="3008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12C85-BAF8-477D-8169-20938ADD00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59" r="4" b="4"/>
          <a:stretch/>
        </p:blipFill>
        <p:spPr>
          <a:xfrm>
            <a:off x="9123851" y="299364"/>
            <a:ext cx="2744300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5FA1-B4A3-43B7-8388-DD18D506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we will…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CFF1-655C-4DFB-A179-DD01FAB5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situate the economic collapse in the narrative of the post-World War I search for international order</a:t>
            </a:r>
          </a:p>
          <a:p>
            <a:r>
              <a:rPr lang="en-US" dirty="0"/>
              <a:t>Explore the ramifications of US economic hegemony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4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450B-381F-4700-A985-6B5EEFDB9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Great Depression?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C77B-FBCC-465F-A679-EDCE52F05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Nobody knows</a:t>
            </a:r>
          </a:p>
          <a:p>
            <a:r>
              <a:rPr lang="en-US" dirty="0"/>
              <a:t>I subscribe to multi-causal explanation: overproduction, underconsumption, bad debt, weakness of the banking system</a:t>
            </a:r>
          </a:p>
          <a:p>
            <a:r>
              <a:rPr lang="en-US" dirty="0"/>
              <a:t>Most importantly: the international deflationary policies clearly made things worse</a:t>
            </a:r>
          </a:p>
        </p:txBody>
      </p:sp>
    </p:spTree>
    <p:extLst>
      <p:ext uri="{BB962C8B-B14F-4D97-AF65-F5344CB8AC3E}">
        <p14:creationId xmlns:p14="http://schemas.microsoft.com/office/powerpoint/2010/main" val="160669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9EB8-D171-452E-820D-FB74F795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472248"/>
            <a:ext cx="6455833" cy="1497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Smoot-Hawley Tariff, 1930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DD0E-C772-422F-BE2E-BC4A2ADC5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4829460"/>
            <a:ext cx="6455833" cy="19026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Linked to overproduction diagnosis</a:t>
            </a:r>
          </a:p>
          <a:p>
            <a:r>
              <a:rPr lang="en-US" sz="2000" dirty="0"/>
              <a:t>Imposed duties to reduce goods in the market</a:t>
            </a:r>
          </a:p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Widely consider</a:t>
            </a:r>
            <a:r>
              <a:rPr lang="en-US" sz="2000" dirty="0"/>
              <a:t>ed to have contributed to turning the financial crash into a depression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26B9EF5-5D92-4AC7-BC55-FC5C4C98E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5C5575-0F07-43D0-AE78-81EAA8E6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495BE-A55F-4E0D-8F8D-4EEABC899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22" r="3" b="35724"/>
          <a:stretch/>
        </p:blipFill>
        <p:spPr>
          <a:xfrm>
            <a:off x="3639395" y="10"/>
            <a:ext cx="4023360" cy="298023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B37D3-B1BE-4CCD-974E-28632ABF6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4419"/>
          <a:stretch/>
        </p:blipFill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9653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8CC2-BAB4-4B7B-B580-9D69566C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Crisis Hits Germany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F96D6-3F54-4262-A3C6-4652D78FE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panic began in Austria in May 1931 then spread to Germany</a:t>
            </a:r>
          </a:p>
          <a:p>
            <a:r>
              <a:rPr lang="en-US" dirty="0"/>
              <a:t>A direct consequence of the deflationary policy they had been forced to adopt for debt repayment</a:t>
            </a:r>
          </a:p>
          <a:p>
            <a:r>
              <a:rPr lang="en-US" dirty="0"/>
              <a:t>As bank failures spread, German Chancellor </a:t>
            </a:r>
            <a:r>
              <a:rPr lang="en-US" dirty="0" err="1"/>
              <a:t>Bruning</a:t>
            </a:r>
            <a:r>
              <a:rPr lang="en-US" dirty="0"/>
              <a:t> denounced Young Plan as a “tribute payment”</a:t>
            </a:r>
          </a:p>
        </p:txBody>
      </p:sp>
    </p:spTree>
    <p:extLst>
      <p:ext uri="{BB962C8B-B14F-4D97-AF65-F5344CB8AC3E}">
        <p14:creationId xmlns:p14="http://schemas.microsoft.com/office/powerpoint/2010/main" val="304232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67C17-639E-4344-B369-5C85F604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US Responds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060DD-86CE-4F2C-B585-80B1B439D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03" r="-1" b="3895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5A73B-4495-4920-A035-670A17518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Against his philosophy, Hoover finally announced moratorium on all political debts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Aghast France initially vetoed the moratorium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70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44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AC1BB-166C-4F0F-9E4D-76EE10F3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The Situation Comes to a Head, 1931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37A9B-7E45-4809-9E6C-B24761F68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06" b="22966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91FC-9485-4BE9-9DF5-5BC2ABABC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Japan invaded Manchuria, setting course for military buildup that abandoned the Washington Conference and the fiscal austerity regime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When German crisis spread to London banks, Britain abandoned the Gold Standard and the cruel austerity policy it had imposed for a decade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Plunge of Sterling and Britain flight to protectionism was the end of the regime</a:t>
            </a:r>
          </a:p>
        </p:txBody>
      </p:sp>
    </p:spTree>
    <p:extLst>
      <p:ext uri="{BB962C8B-B14F-4D97-AF65-F5344CB8AC3E}">
        <p14:creationId xmlns:p14="http://schemas.microsoft.com/office/powerpoint/2010/main" val="2722132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DEA4E-D2F1-4DF0-B20A-1B650D180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6BCE7F-7065-4D45-B806-1AA71CD68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76250"/>
            <a:ext cx="3703320" cy="946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0AD23-CA51-429D-BF79-AA894B081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36585"/>
            <a:ext cx="3702134" cy="5581335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473C8-AAC0-4A1B-BB52-EAE28B30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46" y="762000"/>
            <a:ext cx="3155796" cy="39151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New Deal Intellectual and Political Formation</a:t>
            </a:r>
          </a:p>
        </p:txBody>
      </p:sp>
    </p:spTree>
    <p:extLst>
      <p:ext uri="{BB962C8B-B14F-4D97-AF65-F5344CB8AC3E}">
        <p14:creationId xmlns:p14="http://schemas.microsoft.com/office/powerpoint/2010/main" val="3176388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D4F9F-E3DA-4AAA-AC37-BAADBE482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FE5003-B3E2-460C-ACF5-5692C7A5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FDR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1125B-ACBA-421D-85E2-B9BDE6513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Patrician with strong sense of </a:t>
            </a:r>
            <a:r>
              <a:rPr lang="en-US" sz="1800" i="1" dirty="0"/>
              <a:t>noblesse oblige</a:t>
            </a:r>
            <a:endParaRPr lang="en-US" sz="1800" dirty="0"/>
          </a:p>
          <a:p>
            <a:r>
              <a:rPr lang="en-US" sz="1800" dirty="0"/>
              <a:t>Pragmatic, not an ideologue</a:t>
            </a:r>
          </a:p>
          <a:p>
            <a:r>
              <a:rPr lang="en-US" sz="1800" dirty="0"/>
              <a:t>Intellectual lightweight, influenced by academic advisors espousing a range of philosophies</a:t>
            </a:r>
          </a:p>
        </p:txBody>
      </p:sp>
    </p:spTree>
    <p:extLst>
      <p:ext uri="{BB962C8B-B14F-4D97-AF65-F5344CB8AC3E}">
        <p14:creationId xmlns:p14="http://schemas.microsoft.com/office/powerpoint/2010/main" val="3164556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5BAE8-5E38-4304-AC39-4D1521B1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Liberalism on the Defensive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06F26-CE76-423C-8618-30100DBE6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Laissez faire completely discredited, for an entire generation</a:t>
            </a:r>
          </a:p>
          <a:p>
            <a:r>
              <a:rPr lang="en-US" sz="2400" dirty="0"/>
              <a:t>Fascism (corporatism and nationalism) had open sympathizers such as Silver Shirt Legion and clandestine sympathizers</a:t>
            </a:r>
          </a:p>
          <a:p>
            <a:r>
              <a:rPr lang="en-US" sz="2400" dirty="0"/>
              <a:t>Communism gained influence from 1917 to the Cold War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EA4C9-B013-47BA-AECD-7737397B3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8" b="181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03BBE-4514-4CA9-B664-7464DC591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8" r="25426" b="-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7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F10F-BBEC-40ED-B954-4DC126CF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Liberalism: Classic and Modern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61553-B0DE-4433-B723-B9A5A59E0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7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54317-31BB-4B03-B875-7E0AD5A9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Classic liberalism: small government, “night watchman state,” to protect individuals from tyrannical government authority</a:t>
            </a:r>
          </a:p>
          <a:p>
            <a:r>
              <a:rPr lang="en-US" sz="2400" dirty="0"/>
              <a:t>Statist liberalism: government the only force capable of curtailing corporate tyranny, the product of excessive economic liberalism</a:t>
            </a:r>
          </a:p>
          <a:p>
            <a:r>
              <a:rPr lang="en-US" sz="2400" dirty="0"/>
              <a:t>More sympathetic to Communism than Fascism</a:t>
            </a:r>
          </a:p>
        </p:txBody>
      </p:sp>
    </p:spTree>
    <p:extLst>
      <p:ext uri="{BB962C8B-B14F-4D97-AF65-F5344CB8AC3E}">
        <p14:creationId xmlns:p14="http://schemas.microsoft.com/office/powerpoint/2010/main" val="333354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398E5-6F2A-4262-A081-AC5B0472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Expansion of State Capacities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17C00-6032-49B9-9AA9-97915596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Reconstruction Finance Corporation: US Treasury turns to finance</a:t>
            </a:r>
          </a:p>
          <a:p>
            <a:r>
              <a:rPr lang="en-US" sz="2400" dirty="0"/>
              <a:t>Glass-Steagall Act: Established Reserve Requirements and Institutional Barriers to Speculation</a:t>
            </a:r>
          </a:p>
          <a:p>
            <a:r>
              <a:rPr lang="en-US" sz="2400" dirty="0"/>
              <a:t>Demand subsidy: state coordinated efforts to buttress demand with redistributive fiscal and monetary policies</a:t>
            </a:r>
          </a:p>
          <a:p>
            <a:r>
              <a:rPr lang="en-US" sz="2400" dirty="0"/>
              <a:t>Institutionalization of Labor: Wagner Act institutionalized unions and collective bargaining</a:t>
            </a:r>
          </a:p>
        </p:txBody>
      </p:sp>
    </p:spTree>
    <p:extLst>
      <p:ext uri="{BB962C8B-B14F-4D97-AF65-F5344CB8AC3E}">
        <p14:creationId xmlns:p14="http://schemas.microsoft.com/office/powerpoint/2010/main" val="179062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70E0FD0-E01A-42AA-BEE3-496A4610A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AF2C4E-3BD6-41FD-8260-0E6D29480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DB343BC-19E1-48C4-97C1-33E11352C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C2002746-CABE-40D4-BA5F-FBB726EB0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127C144-F766-4A0A-9BA0-B4D0FCF45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8AD62591-BFA9-4EBB-81DA-80B061033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1EB2F2E8-904D-4199-B640-D416948A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0FCD4787-A6AB-4C74-A8A6-63B217CDF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111BC28C-C2AE-481B-86AF-88452147B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52635308-4B6E-44E7-AA4F-E8543C07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6E0C6D57-9617-477F-B5A8-ED315CD2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7C7F4F31-E043-4559-9CF7-6CEEE3D12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AFD273C2-8674-4741-BBE1-92920B4C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6B32B95E-E1A9-4100-8A3C-674EA45B1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EF70156E-E70C-4E32-9FD7-ABC13FFC6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AE9E8F70-D7CD-4FCB-88E6-D115F6CFF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B0623E0F-81A1-4C69-8580-F0563F850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F34D4B52-2495-40D0-873E-BB78FDC9B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0A390F6B-C8FE-4CDB-951A-C2981613B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71730B8B-E24B-41B2-80C4-442AF4E16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7DFBA020-4DDB-4DC2-8CA5-419E2E068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B4AA918-548F-49D9-A68C-A0F399AFF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706"/>
            <a:ext cx="6097366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F196A-D2D7-4B70-B76C-444AA0A3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787820"/>
            <a:ext cx="5457659" cy="3274595"/>
          </a:xfrm>
          <a:prstGeom prst="rect">
            <a:avLst/>
          </a:prstGeom>
          <a:ln w="9525">
            <a:noFill/>
          </a:ln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B7EA7B9-51B8-423F-8087-A19127C8C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29223A0-9862-4C09-9383-1006F787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39">
              <a:extLst>
                <a:ext uri="{FF2B5EF4-FFF2-40B4-BE49-F238E27FC236}">
                  <a16:creationId xmlns:a16="http://schemas.microsoft.com/office/drawing/2014/main" id="{C76A19EA-2571-4F11-8795-7F9157CB4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D42680-C1B3-49AB-9E25-BE68CAF79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67E6191-1F8F-4DE2-9C27-C33CBFC58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22" y="2074730"/>
            <a:ext cx="4299456" cy="20539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dirty="0">
                <a:solidFill>
                  <a:srgbClr val="FFFFFF"/>
                </a:solidFill>
              </a:rPr>
              <a:t>Crises and  Economic Thought</a:t>
            </a:r>
          </a:p>
        </p:txBody>
      </p:sp>
    </p:spTree>
    <p:extLst>
      <p:ext uri="{BB962C8B-B14F-4D97-AF65-F5344CB8AC3E}">
        <p14:creationId xmlns:p14="http://schemas.microsoft.com/office/powerpoint/2010/main" val="2563476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889C-B93D-4363-8CF1-7C6D99DC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ECBAD-0A63-48BB-9E5C-04F3536A5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825625"/>
            <a:ext cx="10515600" cy="4351338"/>
          </a:xfrm>
        </p:spPr>
        <p:txBody>
          <a:bodyPr/>
          <a:lstStyle/>
          <a:p>
            <a:r>
              <a:rPr lang="en-US" dirty="0"/>
              <a:t>The “Great Depression” was more than a cyclical downturn in part because the international regime had not developed the institutional capacities to ensure order and security among nation-states</a:t>
            </a:r>
          </a:p>
          <a:p>
            <a:r>
              <a:rPr lang="en-US" dirty="0"/>
              <a:t>The state capacities developed by the US during the New Deal would be the basis of the reorganization of the capitalist world under US hegemony</a:t>
            </a:r>
          </a:p>
          <a:p>
            <a:r>
              <a:rPr lang="en-US" dirty="0"/>
              <a:t>But not before millions died in another disastrous world war</a:t>
            </a:r>
          </a:p>
        </p:txBody>
      </p:sp>
    </p:spTree>
    <p:extLst>
      <p:ext uri="{BB962C8B-B14F-4D97-AF65-F5344CB8AC3E}">
        <p14:creationId xmlns:p14="http://schemas.microsoft.com/office/powerpoint/2010/main" val="276381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25C26-BDCC-41CF-86B5-77E77E8A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Nineteenth Century “Panics”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3776A-FEA0-489E-A4DF-C2B452195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2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402E-6872-43B4-877D-DB912B60E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1819- US bank failure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1825- British bank failure and recession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1837- US bank failure and recession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1847- British panic that halted international railway boom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1857- US bank failure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1866- International financial panic</a:t>
            </a:r>
          </a:p>
          <a:p>
            <a:r>
              <a:rPr lang="en-US" sz="2000" dirty="0">
                <a:solidFill>
                  <a:srgbClr val="FFFFFF"/>
                </a:solidFill>
              </a:rPr>
              <a:t>1873- The first “Great Depression” affected all industrial states</a:t>
            </a:r>
          </a:p>
        </p:txBody>
      </p:sp>
    </p:spTree>
    <p:extLst>
      <p:ext uri="{BB962C8B-B14F-4D97-AF65-F5344CB8AC3E}">
        <p14:creationId xmlns:p14="http://schemas.microsoft.com/office/powerpoint/2010/main" val="176509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D78E9-1652-4232-9659-646512DA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02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Classical Political Economy</a:t>
            </a:r>
          </a:p>
        </p:txBody>
      </p:sp>
      <p:pic>
        <p:nvPicPr>
          <p:cNvPr id="4" name="Picture 3" descr="A picture containing object, photo, different, showing&#10;&#10;Description generated with high confidence">
            <a:extLst>
              <a:ext uri="{FF2B5EF4-FFF2-40B4-BE49-F238E27FC236}">
                <a16:creationId xmlns:a16="http://schemas.microsoft.com/office/drawing/2014/main" id="{B1FCBA1E-463C-42DB-8199-6FB04538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63" y="871700"/>
            <a:ext cx="6250769" cy="49537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0CE9D-9639-4CC7-8DBC-3F6FCF79C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02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and neoclassical economic theories </a:t>
            </a:r>
            <a:r>
              <a:rPr lang="en-US" sz="2000" i="1" dirty="0">
                <a:solidFill>
                  <a:schemeClr val="bg1"/>
                </a:solidFill>
              </a:rPr>
              <a:t>assume</a:t>
            </a:r>
            <a:r>
              <a:rPr lang="en-US" sz="2000" dirty="0">
                <a:solidFill>
                  <a:schemeClr val="bg1"/>
                </a:solidFill>
              </a:rPr>
              <a:t> market equilibrium</a:t>
            </a:r>
          </a:p>
          <a:p>
            <a:r>
              <a:rPr lang="en-US" sz="2000" dirty="0">
                <a:solidFill>
                  <a:schemeClr val="bg1"/>
                </a:solidFill>
              </a:rPr>
              <a:t>Say’s Law posited “supply creates its own demand” (simplification)</a:t>
            </a:r>
          </a:p>
          <a:p>
            <a:r>
              <a:rPr lang="en-US" sz="2000" dirty="0">
                <a:solidFill>
                  <a:schemeClr val="bg1"/>
                </a:solidFill>
              </a:rPr>
              <a:t>Cycles thought to be “exogenous” (outside the system)</a:t>
            </a:r>
          </a:p>
        </p:txBody>
      </p:sp>
    </p:spTree>
    <p:extLst>
      <p:ext uri="{BB962C8B-B14F-4D97-AF65-F5344CB8AC3E}">
        <p14:creationId xmlns:p14="http://schemas.microsoft.com/office/powerpoint/2010/main" val="45266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4FB10-BB77-41DE-B973-E18AD433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If Crises aren’t “Endogenous,” then Why do They Happen Regularly?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7E342F-7A78-43A6-B6C6-3DB8C10D7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0510223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871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F284AE-7727-417C-A335-46F00CD49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" r="416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E683A-B90F-4971-98CA-459C60F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2000"/>
              <a:t>Overproduction/Underconsumption Theories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94CD7-5931-4B6F-B0AE-3B6F20144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Competition leads to labor-cutting investment</a:t>
            </a:r>
          </a:p>
          <a:p>
            <a:r>
              <a:rPr lang="en-US" sz="1800"/>
              <a:t>Greater productivity with fewer workers undercuts demand</a:t>
            </a:r>
          </a:p>
          <a:p>
            <a:r>
              <a:rPr lang="en-US" sz="1800"/>
              <a:t>Investment boom elevates stock market</a:t>
            </a:r>
          </a:p>
          <a:p>
            <a:r>
              <a:rPr lang="en-US" sz="1800"/>
              <a:t>Sellers stoke inventories rather than selling below costs of production</a:t>
            </a:r>
          </a:p>
        </p:txBody>
      </p:sp>
    </p:spTree>
    <p:extLst>
      <p:ext uri="{BB962C8B-B14F-4D97-AF65-F5344CB8AC3E}">
        <p14:creationId xmlns:p14="http://schemas.microsoft.com/office/powerpoint/2010/main" val="347100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CE2EE-D0B0-43CC-862A-6DE9D63C4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073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A3F860-1D0C-446E-973E-A1A891CE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Taylorism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CFF86-5D21-49FA-9EFC-E9D293C16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i="1" dirty="0"/>
              <a:t>Principles of Scientific Management</a:t>
            </a:r>
            <a:r>
              <a:rPr lang="en-US" sz="2400" dirty="0"/>
              <a:t> (1911) applied scientific method to productivity</a:t>
            </a:r>
          </a:p>
          <a:p>
            <a:r>
              <a:rPr lang="en-US" sz="2400" dirty="0"/>
              <a:t>Optimized productivity of each individual worker</a:t>
            </a:r>
          </a:p>
          <a:p>
            <a:r>
              <a:rPr lang="en-US" sz="2400" dirty="0"/>
              <a:t>Lenin: “a ‘scientific system’ of sweating more work from laborers.”</a:t>
            </a:r>
          </a:p>
        </p:txBody>
      </p:sp>
    </p:spTree>
    <p:extLst>
      <p:ext uri="{BB962C8B-B14F-4D97-AF65-F5344CB8AC3E}">
        <p14:creationId xmlns:p14="http://schemas.microsoft.com/office/powerpoint/2010/main" val="3492258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1432</Words>
  <Application>Microsoft Office PowerPoint</Application>
  <PresentationFormat>Widescreen</PresentationFormat>
  <Paragraphs>152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Global Great Depression</vt:lpstr>
      <vt:lpstr>Recap</vt:lpstr>
      <vt:lpstr>Today we will…</vt:lpstr>
      <vt:lpstr>Crises and  Economic Thought</vt:lpstr>
      <vt:lpstr>Nineteenth Century “Panics”</vt:lpstr>
      <vt:lpstr>Classical Political Economy</vt:lpstr>
      <vt:lpstr>If Crises aren’t “Endogenous,” then Why do They Happen Regularly?</vt:lpstr>
      <vt:lpstr>Overproduction/Underconsumption Theories</vt:lpstr>
      <vt:lpstr>Taylorism</vt:lpstr>
      <vt:lpstr>Fordism</vt:lpstr>
      <vt:lpstr>Proponents and Implications of Overproductionist Thought</vt:lpstr>
      <vt:lpstr>Overproduction and Imperialism</vt:lpstr>
      <vt:lpstr>Monopoly Capitalism and the State</vt:lpstr>
      <vt:lpstr>State Capacities in the United States’ Progressive Era</vt:lpstr>
      <vt:lpstr>Political Economy of the 1920s: The Search for Supranational Economic Order</vt:lpstr>
      <vt:lpstr>World War: Disentangling Global Economy</vt:lpstr>
      <vt:lpstr>The Postwar Inflation</vt:lpstr>
      <vt:lpstr>The Problem in a Nutshell</vt:lpstr>
      <vt:lpstr>Reestablishing the Gold Standard</vt:lpstr>
      <vt:lpstr>Washington Conference</vt:lpstr>
      <vt:lpstr>Consumer Culture in the United States</vt:lpstr>
      <vt:lpstr>Henry Ford and the Model T</vt:lpstr>
      <vt:lpstr>The Department Store</vt:lpstr>
      <vt:lpstr>PowerPoint Presentation</vt:lpstr>
      <vt:lpstr>PowerPoint Presentation</vt:lpstr>
      <vt:lpstr>The Agricultural Stagnation</vt:lpstr>
      <vt:lpstr>The Dawes Plan, 1924</vt:lpstr>
      <vt:lpstr>The Young Plan  1929-30</vt:lpstr>
      <vt:lpstr>Crash and Panic, 1929</vt:lpstr>
      <vt:lpstr>Why the Great Depression?</vt:lpstr>
      <vt:lpstr>Smoot-Hawley Tariff, 1930</vt:lpstr>
      <vt:lpstr>The Crisis Hits Germany</vt:lpstr>
      <vt:lpstr>US Responds</vt:lpstr>
      <vt:lpstr>The Situation Comes to a Head, 1931</vt:lpstr>
      <vt:lpstr>The New Deal Intellectual and Political Formation</vt:lpstr>
      <vt:lpstr>FDR</vt:lpstr>
      <vt:lpstr>Liberalism on the Defensive</vt:lpstr>
      <vt:lpstr>Liberalism: Classic and Modern</vt:lpstr>
      <vt:lpstr>Expansion of State Capacities</vt:lpstr>
      <vt:lpstr>Takeaway: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Stephens</dc:creator>
  <cp:lastModifiedBy>Cody Stephens</cp:lastModifiedBy>
  <cp:revision>45</cp:revision>
  <dcterms:created xsi:type="dcterms:W3CDTF">2018-08-28T14:19:26Z</dcterms:created>
  <dcterms:modified xsi:type="dcterms:W3CDTF">2018-08-28T17:30:04Z</dcterms:modified>
</cp:coreProperties>
</file>